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charts/colors9.xml" ContentType="application/vnd.ms-office.chartcolorstyle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1.xml" ContentType="application/vnd.ms-office.chartcolorstyle+xml"/>
  <Override PartName="/ppt/charts/style1.xml" ContentType="application/vnd.ms-office.chartstyle+xml"/>
  <Override PartName="/ppt/charts/chart2.xml" ContentType="application/vnd.openxmlformats-officedocument.drawingml.chart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charts/colors3.xml" ContentType="application/vnd.ms-office.chartcolorstyle+xml"/>
  <Override PartName="/ppt/charts/style4.xml" ContentType="application/vnd.ms-office.chartstyle+xml"/>
  <Override PartName="/ppt/charts/colors7.xml" ContentType="application/vnd.ms-office.chartcolorstyle+xml"/>
  <Override PartName="/ppt/charts/chart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style7.xml" ContentType="application/vnd.ms-office.chartstyle+xml"/>
  <Override PartName="/ppt/charts/chart9.xml" ContentType="application/vnd.openxmlformats-officedocument.drawingml.chart+xml"/>
  <Override PartName="/ppt/charts/colors6.xml" ContentType="application/vnd.ms-office.chartcolorstyle+xml"/>
  <Override PartName="/ppt/charts/chart8.xml" ContentType="application/vnd.openxmlformats-officedocument.drawingml.chart+xml"/>
  <Override PartName="/ppt/charts/chart6.xml" ContentType="application/vnd.openxmlformats-officedocument.drawingml.chart+xml"/>
  <Override PartName="/ppt/charts/style5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colors5.xml" ContentType="application/vnd.ms-office.chartcolorstyle+xml"/>
  <Override PartName="/ppt/charts/style6.xml" ContentType="application/vnd.ms-office.chartstyl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9" r:id="rId2"/>
    <p:sldId id="257" r:id="rId3"/>
    <p:sldId id="306" r:id="rId4"/>
    <p:sldId id="281" r:id="rId5"/>
    <p:sldId id="278" r:id="rId6"/>
    <p:sldId id="282" r:id="rId7"/>
    <p:sldId id="307" r:id="rId8"/>
    <p:sldId id="283" r:id="rId9"/>
    <p:sldId id="286" r:id="rId10"/>
    <p:sldId id="287" r:id="rId11"/>
    <p:sldId id="308" r:id="rId12"/>
    <p:sldId id="309" r:id="rId13"/>
    <p:sldId id="289" r:id="rId14"/>
    <p:sldId id="291" r:id="rId15"/>
    <p:sldId id="293" r:id="rId16"/>
    <p:sldId id="297" r:id="rId17"/>
    <p:sldId id="298" r:id="rId18"/>
    <p:sldId id="301" r:id="rId19"/>
    <p:sldId id="300" r:id="rId20"/>
    <p:sldId id="304" r:id="rId21"/>
    <p:sldId id="305" r:id="rId2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ivier Gillis" initials="OG" lastIdx="2" clrIdx="0">
    <p:extLst>
      <p:ext uri="{19B8F6BF-5375-455C-9EA6-DF929625EA0E}">
        <p15:presenceInfo xmlns:p15="http://schemas.microsoft.com/office/powerpoint/2012/main" userId="S-1-5-21-3450356335-2827638805-737975905-15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7F96"/>
    <a:srgbClr val="CCFF66"/>
    <a:srgbClr val="82909D"/>
    <a:srgbClr val="6E7F9E"/>
    <a:srgbClr val="7E8C9A"/>
    <a:srgbClr val="99FF33"/>
    <a:srgbClr val="00CC00"/>
    <a:srgbClr val="00CC99"/>
    <a:srgbClr val="8D9BB3"/>
    <a:srgbClr val="969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feyaerts.CCCGGC\OneDrive\Social%20Impact%20Assessment\PILOOTPROJECTEN\Assurance%20autonomie\Statistieken\I%20Demografisch%20en%20sociaal%20economisch%20profiel%20ouderen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cccggc\observatbru\Observat\Project\2016%20Etude%20forfaits%20OA\nota\Figuren\Figuur%204_Aandeel%20IGO%20en%20handicap%20onder%2065%20plusser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cccggc\observatbru\Observat\Project\2016%20Etude%20forfaits%20OA\nota\Figuren\Figuur%206_Donn&#233;es%20patients%20en%20MRPA%20MR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Cccggc\observatbru\External\Pr&#233;sentations%20-%20Presentaties%20PPT\2017\2017_01_26_Wetenschap%20middag%20ouderen\Aandeel%20profiel%20O%20en%20A%20in%20ROB_RV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fs01.cccggc.local\share\observatbru\External\Pr&#233;sentations%20-%20Presentaties%20PPT\2017\2017_01_26_Wetenschap%20middag%20ouderen\verdeling%20O_A%20per%20statuu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Cccggc\observatbru\External\Pr&#233;sentations%20-%20Presentaties%20PPT\2017\2017_01_26_Wetenschap%20middag%20ouderen\inkomensprofiel%20O_A%20bewoner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Cccggc\observatbru\External\Pr&#233;sentations%20-%20Presentaties%20PPT\2017\2017_01_26_Wetenschap%20middag%20ouderen\inkomensprofiel%20O_A%20bewoner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Cccggc\observatbru\External\Pr&#233;sentations%20-%20Presentaties%20PPT\2017\2017_01_26_Wetenschap%20middag%20ouderen\hospitalisatie%20O_A%20bewoner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Cccggc\observatbru\External\Pr&#233;sentations%20-%20Presentaties%20PPT\2017\2017_01_26_Wetenschap%20middag%20ouderen\hospitalisatie%20O_A%20bewoner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Prognoses!$A$13</c:f>
              <c:strCache>
                <c:ptCount val="1"/>
                <c:pt idx="0">
                  <c:v>65-74 jaar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Prognoses!$B$4:$AB$4</c:f>
              <c:numCache>
                <c:formatCode>General</c:formatCode>
                <c:ptCount val="2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8">
                  <c:v>2020</c:v>
                </c:pt>
                <c:pt idx="19">
                  <c:v>2025</c:v>
                </c:pt>
                <c:pt idx="20">
                  <c:v>2030</c:v>
                </c:pt>
                <c:pt idx="21">
                  <c:v>2035</c:v>
                </c:pt>
                <c:pt idx="22">
                  <c:v>2040</c:v>
                </c:pt>
                <c:pt idx="23">
                  <c:v>2045</c:v>
                </c:pt>
                <c:pt idx="24">
                  <c:v>2050</c:v>
                </c:pt>
                <c:pt idx="25">
                  <c:v>2055</c:v>
                </c:pt>
                <c:pt idx="26">
                  <c:v>2060</c:v>
                </c:pt>
              </c:numCache>
            </c:numRef>
          </c:cat>
          <c:val>
            <c:numRef>
              <c:f>Prognoses!$B$13:$AB$13</c:f>
              <c:numCache>
                <c:formatCode>#\ ##0</c:formatCode>
                <c:ptCount val="27"/>
                <c:pt idx="0">
                  <c:v>82016</c:v>
                </c:pt>
                <c:pt idx="1">
                  <c:v>80029</c:v>
                </c:pt>
                <c:pt idx="2">
                  <c:v>78441</c:v>
                </c:pt>
                <c:pt idx="3">
                  <c:v>76998</c:v>
                </c:pt>
                <c:pt idx="4">
                  <c:v>76087</c:v>
                </c:pt>
                <c:pt idx="5">
                  <c:v>75075</c:v>
                </c:pt>
                <c:pt idx="6">
                  <c:v>73540</c:v>
                </c:pt>
                <c:pt idx="7">
                  <c:v>71498</c:v>
                </c:pt>
                <c:pt idx="8">
                  <c:v>70393</c:v>
                </c:pt>
                <c:pt idx="9">
                  <c:v>70396</c:v>
                </c:pt>
                <c:pt idx="10">
                  <c:v>71093</c:v>
                </c:pt>
                <c:pt idx="11">
                  <c:v>71603</c:v>
                </c:pt>
                <c:pt idx="12">
                  <c:v>72965</c:v>
                </c:pt>
                <c:pt idx="13">
                  <c:v>74312</c:v>
                </c:pt>
                <c:pt idx="14">
                  <c:v>75120</c:v>
                </c:pt>
                <c:pt idx="15">
                  <c:v>75996</c:v>
                </c:pt>
                <c:pt idx="16">
                  <c:v>77344</c:v>
                </c:pt>
                <c:pt idx="18">
                  <c:v>83115</c:v>
                </c:pt>
                <c:pt idx="19">
                  <c:v>87580</c:v>
                </c:pt>
                <c:pt idx="20">
                  <c:v>93180</c:v>
                </c:pt>
                <c:pt idx="21">
                  <c:v>98251</c:v>
                </c:pt>
                <c:pt idx="22">
                  <c:v>102446</c:v>
                </c:pt>
                <c:pt idx="23">
                  <c:v>105862</c:v>
                </c:pt>
                <c:pt idx="24">
                  <c:v>107229</c:v>
                </c:pt>
                <c:pt idx="25">
                  <c:v>107864</c:v>
                </c:pt>
                <c:pt idx="26">
                  <c:v>108673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0D-4177-A4CD-63A0810E2AFC}"/>
            </c:ext>
          </c:extLst>
        </c:ser>
        <c:ser>
          <c:idx val="1"/>
          <c:order val="1"/>
          <c:tx>
            <c:strRef>
              <c:f>Prognoses!$A$14</c:f>
              <c:strCache>
                <c:ptCount val="1"/>
                <c:pt idx="0">
                  <c:v>75-84 jaar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Prognoses!$B$4:$AB$4</c:f>
              <c:numCache>
                <c:formatCode>General</c:formatCode>
                <c:ptCount val="2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8">
                  <c:v>2020</c:v>
                </c:pt>
                <c:pt idx="19">
                  <c:v>2025</c:v>
                </c:pt>
                <c:pt idx="20">
                  <c:v>2030</c:v>
                </c:pt>
                <c:pt idx="21">
                  <c:v>2035</c:v>
                </c:pt>
                <c:pt idx="22">
                  <c:v>2040</c:v>
                </c:pt>
                <c:pt idx="23">
                  <c:v>2045</c:v>
                </c:pt>
                <c:pt idx="24">
                  <c:v>2050</c:v>
                </c:pt>
                <c:pt idx="25">
                  <c:v>2055</c:v>
                </c:pt>
                <c:pt idx="26">
                  <c:v>2060</c:v>
                </c:pt>
              </c:numCache>
            </c:numRef>
          </c:cat>
          <c:val>
            <c:numRef>
              <c:f>Prognoses!$B$14:$AB$14</c:f>
              <c:numCache>
                <c:formatCode>#\ ##0</c:formatCode>
                <c:ptCount val="27"/>
                <c:pt idx="0">
                  <c:v>56171</c:v>
                </c:pt>
                <c:pt idx="1">
                  <c:v>57369</c:v>
                </c:pt>
                <c:pt idx="2">
                  <c:v>58841</c:v>
                </c:pt>
                <c:pt idx="3">
                  <c:v>60146</c:v>
                </c:pt>
                <c:pt idx="4">
                  <c:v>61326</c:v>
                </c:pt>
                <c:pt idx="5">
                  <c:v>61370</c:v>
                </c:pt>
                <c:pt idx="6">
                  <c:v>60621</c:v>
                </c:pt>
                <c:pt idx="7">
                  <c:v>59553</c:v>
                </c:pt>
                <c:pt idx="8">
                  <c:v>58717</c:v>
                </c:pt>
                <c:pt idx="9">
                  <c:v>57435</c:v>
                </c:pt>
                <c:pt idx="10">
                  <c:v>56372</c:v>
                </c:pt>
                <c:pt idx="11">
                  <c:v>55742</c:v>
                </c:pt>
                <c:pt idx="12">
                  <c:v>54929</c:v>
                </c:pt>
                <c:pt idx="13">
                  <c:v>53959</c:v>
                </c:pt>
                <c:pt idx="14">
                  <c:v>53288</c:v>
                </c:pt>
                <c:pt idx="15">
                  <c:v>52884</c:v>
                </c:pt>
                <c:pt idx="16">
                  <c:v>52014</c:v>
                </c:pt>
                <c:pt idx="18">
                  <c:v>50719</c:v>
                </c:pt>
                <c:pt idx="19">
                  <c:v>55138</c:v>
                </c:pt>
                <c:pt idx="20">
                  <c:v>61066</c:v>
                </c:pt>
                <c:pt idx="21">
                  <c:v>65219</c:v>
                </c:pt>
                <c:pt idx="22">
                  <c:v>70308</c:v>
                </c:pt>
                <c:pt idx="23">
                  <c:v>74964</c:v>
                </c:pt>
                <c:pt idx="24">
                  <c:v>79123</c:v>
                </c:pt>
                <c:pt idx="25">
                  <c:v>82729</c:v>
                </c:pt>
                <c:pt idx="26">
                  <c:v>84741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0D-4177-A4CD-63A0810E2AFC}"/>
            </c:ext>
          </c:extLst>
        </c:ser>
        <c:ser>
          <c:idx val="2"/>
          <c:order val="2"/>
          <c:tx>
            <c:strRef>
              <c:f>Prognoses!$A$15</c:f>
              <c:strCache>
                <c:ptCount val="1"/>
                <c:pt idx="0">
                  <c:v>85-plussers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Prognoses!$B$4:$AB$4</c:f>
              <c:numCache>
                <c:formatCode>General</c:formatCode>
                <c:ptCount val="2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8">
                  <c:v>2020</c:v>
                </c:pt>
                <c:pt idx="19">
                  <c:v>2025</c:v>
                </c:pt>
                <c:pt idx="20">
                  <c:v>2030</c:v>
                </c:pt>
                <c:pt idx="21">
                  <c:v>2035</c:v>
                </c:pt>
                <c:pt idx="22">
                  <c:v>2040</c:v>
                </c:pt>
                <c:pt idx="23">
                  <c:v>2045</c:v>
                </c:pt>
                <c:pt idx="24">
                  <c:v>2050</c:v>
                </c:pt>
                <c:pt idx="25">
                  <c:v>2055</c:v>
                </c:pt>
                <c:pt idx="26">
                  <c:v>2060</c:v>
                </c:pt>
              </c:numCache>
            </c:numRef>
          </c:cat>
          <c:val>
            <c:numRef>
              <c:f>Prognoses!$B$15:$AB$15</c:f>
              <c:numCache>
                <c:formatCode>#\ ##0</c:formatCode>
                <c:ptCount val="27"/>
                <c:pt idx="0">
                  <c:v>22721</c:v>
                </c:pt>
                <c:pt idx="1">
                  <c:v>22137</c:v>
                </c:pt>
                <c:pt idx="2">
                  <c:v>21237</c:v>
                </c:pt>
                <c:pt idx="3">
                  <c:v>20122</c:v>
                </c:pt>
                <c:pt idx="4">
                  <c:v>19002</c:v>
                </c:pt>
                <c:pt idx="5">
                  <c:v>19066</c:v>
                </c:pt>
                <c:pt idx="6">
                  <c:v>20384</c:v>
                </c:pt>
                <c:pt idx="7">
                  <c:v>21727</c:v>
                </c:pt>
                <c:pt idx="8">
                  <c:v>22935</c:v>
                </c:pt>
                <c:pt idx="9">
                  <c:v>23778</c:v>
                </c:pt>
                <c:pt idx="10">
                  <c:v>24614</c:v>
                </c:pt>
                <c:pt idx="11">
                  <c:v>25155</c:v>
                </c:pt>
                <c:pt idx="12">
                  <c:v>25822</c:v>
                </c:pt>
                <c:pt idx="13">
                  <c:v>25913</c:v>
                </c:pt>
                <c:pt idx="14">
                  <c:v>26120</c:v>
                </c:pt>
                <c:pt idx="15">
                  <c:v>26456</c:v>
                </c:pt>
                <c:pt idx="16">
                  <c:v>26748</c:v>
                </c:pt>
                <c:pt idx="18">
                  <c:v>26358</c:v>
                </c:pt>
                <c:pt idx="19">
                  <c:v>25625</c:v>
                </c:pt>
                <c:pt idx="20">
                  <c:v>25742</c:v>
                </c:pt>
                <c:pt idx="21">
                  <c:v>29215</c:v>
                </c:pt>
                <c:pt idx="22">
                  <c:v>32848</c:v>
                </c:pt>
                <c:pt idx="23">
                  <c:v>36546</c:v>
                </c:pt>
                <c:pt idx="24">
                  <c:v>40704</c:v>
                </c:pt>
                <c:pt idx="25">
                  <c:v>44634</c:v>
                </c:pt>
                <c:pt idx="26">
                  <c:v>48644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0D-4177-A4CD-63A0810E2A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1660104"/>
        <c:axId val="461660496"/>
      </c:lineChart>
      <c:catAx>
        <c:axId val="46166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461660496"/>
        <c:crosses val="autoZero"/>
        <c:auto val="1"/>
        <c:lblAlgn val="ctr"/>
        <c:lblOffset val="100"/>
        <c:noMultiLvlLbl val="0"/>
      </c:catAx>
      <c:valAx>
        <c:axId val="46166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46166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l-B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NL!$B$7</c:f>
              <c:strCache>
                <c:ptCount val="1"/>
                <c:pt idx="0">
                  <c:v>% personen met een uitkering voor personen met een handicap</c:v>
                </c:pt>
              </c:strCache>
            </c:strRef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04-45B3-AFFD-7FB9FEF1367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04-45B3-AFFD-7FB9FEF1367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04-45B3-AFFD-7FB9FEF1367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104-45B3-AFFD-7FB9FEF1367F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104-45B3-AFFD-7FB9FEF1367F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104-45B3-AFFD-7FB9FEF1367F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104-45B3-AFFD-7FB9FEF1367F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104-45B3-AFFD-7FB9FEF1367F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104-45B3-AFFD-7FB9FEF136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NL!$C$6:$M$6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NL!$C$7:$M$7</c:f>
              <c:numCache>
                <c:formatCode>General</c:formatCode>
                <c:ptCount val="11"/>
                <c:pt idx="0">
                  <c:v>4.2</c:v>
                </c:pt>
                <c:pt idx="1">
                  <c:v>4.8</c:v>
                </c:pt>
                <c:pt idx="2">
                  <c:v>5.3</c:v>
                </c:pt>
                <c:pt idx="3">
                  <c:v>5.4</c:v>
                </c:pt>
                <c:pt idx="4">
                  <c:v>5.5</c:v>
                </c:pt>
                <c:pt idx="5">
                  <c:v>5.8</c:v>
                </c:pt>
                <c:pt idx="6">
                  <c:v>6</c:v>
                </c:pt>
                <c:pt idx="7">
                  <c:v>6.1</c:v>
                </c:pt>
                <c:pt idx="8">
                  <c:v>6.3</c:v>
                </c:pt>
                <c:pt idx="9">
                  <c:v>6.7</c:v>
                </c:pt>
                <c:pt idx="10">
                  <c:v>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104-45B3-AFFD-7FB9FEF1367F}"/>
            </c:ext>
          </c:extLst>
        </c:ser>
        <c:ser>
          <c:idx val="1"/>
          <c:order val="1"/>
          <c:tx>
            <c:strRef>
              <c:f>NL!$B$8</c:f>
              <c:strCache>
                <c:ptCount val="1"/>
                <c:pt idx="0">
                  <c:v>% IGO </c:v>
                </c:pt>
              </c:strCache>
            </c:strRef>
          </c:tx>
          <c:spPr>
            <a:ln w="508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noFill/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104-45B3-AFFD-7FB9FEF1367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104-45B3-AFFD-7FB9FEF1367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104-45B3-AFFD-7FB9FEF1367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104-45B3-AFFD-7FB9FEF1367F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104-45B3-AFFD-7FB9FEF1367F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104-45B3-AFFD-7FB9FEF1367F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104-45B3-AFFD-7FB9FEF1367F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104-45B3-AFFD-7FB9FEF1367F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104-45B3-AFFD-7FB9FEF136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NL!$C$6:$M$6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NL!$C$8:$M$8</c:f>
              <c:numCache>
                <c:formatCode>General</c:formatCode>
                <c:ptCount val="11"/>
                <c:pt idx="0">
                  <c:v>7.4</c:v>
                </c:pt>
                <c:pt idx="1">
                  <c:v>7.5</c:v>
                </c:pt>
                <c:pt idx="2">
                  <c:v>7.5</c:v>
                </c:pt>
                <c:pt idx="3">
                  <c:v>7.9</c:v>
                </c:pt>
                <c:pt idx="4">
                  <c:v>8.5</c:v>
                </c:pt>
                <c:pt idx="5">
                  <c:v>8.6999999999999993</c:v>
                </c:pt>
                <c:pt idx="6">
                  <c:v>9.3000000000000007</c:v>
                </c:pt>
                <c:pt idx="7">
                  <c:v>9.4</c:v>
                </c:pt>
                <c:pt idx="8">
                  <c:v>9.9</c:v>
                </c:pt>
                <c:pt idx="9">
                  <c:v>10.7</c:v>
                </c:pt>
                <c:pt idx="1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2104-45B3-AFFD-7FB9FEF136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6831064"/>
        <c:axId val="226831456"/>
      </c:lineChart>
      <c:catAx>
        <c:axId val="22683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6831456"/>
        <c:crosses val="autoZero"/>
        <c:auto val="1"/>
        <c:lblAlgn val="ctr"/>
        <c:lblOffset val="100"/>
        <c:noMultiLvlLbl val="0"/>
      </c:catAx>
      <c:valAx>
        <c:axId val="22683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 sz="2000"/>
                  <a:t>%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683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057686489725159"/>
          <c:y val="0.20354631187832598"/>
          <c:w val="0.2568956631167339"/>
          <c:h val="0.570293554854041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NL!$A$8</c:f>
              <c:strCache>
                <c:ptCount val="1"/>
                <c:pt idx="0">
                  <c:v>Brussels Gewest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NL!$B$7:$D$7</c:f>
              <c:strCache>
                <c:ptCount val="3"/>
                <c:pt idx="0">
                  <c:v>65-74 jaar</c:v>
                </c:pt>
                <c:pt idx="1">
                  <c:v>75-84 jaar</c:v>
                </c:pt>
                <c:pt idx="2">
                  <c:v>85+ jaar</c:v>
                </c:pt>
              </c:strCache>
            </c:strRef>
          </c:cat>
          <c:val>
            <c:numRef>
              <c:f>NL!$B$8:$D$8</c:f>
              <c:numCache>
                <c:formatCode>0.0</c:formatCode>
                <c:ptCount val="3"/>
                <c:pt idx="0">
                  <c:v>1.8785260743107615</c:v>
                </c:pt>
                <c:pt idx="1">
                  <c:v>6.1415046916890077</c:v>
                </c:pt>
                <c:pt idx="2">
                  <c:v>25.849647390691118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A-4076-9113-1F14133A5DD2}"/>
            </c:ext>
          </c:extLst>
        </c:ser>
        <c:ser>
          <c:idx val="1"/>
          <c:order val="1"/>
          <c:tx>
            <c:strRef>
              <c:f>NL!$A$9</c:f>
              <c:strCache>
                <c:ptCount val="1"/>
                <c:pt idx="0">
                  <c:v>België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NL!$B$7:$D$7</c:f>
              <c:strCache>
                <c:ptCount val="3"/>
                <c:pt idx="0">
                  <c:v>65-74 jaar</c:v>
                </c:pt>
                <c:pt idx="1">
                  <c:v>75-84 jaar</c:v>
                </c:pt>
                <c:pt idx="2">
                  <c:v>85+ jaar</c:v>
                </c:pt>
              </c:strCache>
            </c:strRef>
          </c:cat>
          <c:val>
            <c:numRef>
              <c:f>NL!$B$9:$D$9</c:f>
              <c:numCache>
                <c:formatCode>0.0</c:formatCode>
                <c:ptCount val="3"/>
                <c:pt idx="0">
                  <c:v>0.95245549734536761</c:v>
                </c:pt>
                <c:pt idx="1">
                  <c:v>4.9834227582246298</c:v>
                </c:pt>
                <c:pt idx="2">
                  <c:v>24.363939533810292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5A-4076-9113-1F14133A5D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001776"/>
        <c:axId val="227002168"/>
      </c:barChart>
      <c:catAx>
        <c:axId val="22700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7002168"/>
        <c:crosses val="autoZero"/>
        <c:auto val="1"/>
        <c:lblAlgn val="ctr"/>
        <c:lblOffset val="100"/>
        <c:noMultiLvlLbl val="0"/>
      </c:catAx>
      <c:valAx>
        <c:axId val="22700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%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700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bewoners met profiel O/A in ROB/RVT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Brussels Gewest</c:v>
                </c:pt>
                <c:pt idx="1">
                  <c:v>Vlaanderen</c:v>
                </c:pt>
                <c:pt idx="2">
                  <c:v>Wallonië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38.200000000000003</c:v>
                </c:pt>
                <c:pt idx="1">
                  <c:v>23.5</c:v>
                </c:pt>
                <c:pt idx="2">
                  <c:v>33.5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48-455F-87DD-4216B2E16B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004128"/>
        <c:axId val="227004520"/>
      </c:barChart>
      <c:catAx>
        <c:axId val="22700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7004520"/>
        <c:crosses val="autoZero"/>
        <c:auto val="1"/>
        <c:lblAlgn val="ctr"/>
        <c:lblOffset val="100"/>
        <c:noMultiLvlLbl val="0"/>
      </c:catAx>
      <c:valAx>
        <c:axId val="22700452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 sz="1600" dirty="0" smtClean="0"/>
                  <a:t>%</a:t>
                </a:r>
                <a:endParaRPr lang="nl-BE" sz="160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7004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O/A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Sheet1!$B$1:$G$1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Sheet1!$B$2:$G$2</c:f>
              <c:numCache>
                <c:formatCode>#\ ##0</c:formatCode>
                <c:ptCount val="6"/>
                <c:pt idx="0">
                  <c:v>5223</c:v>
                </c:pt>
                <c:pt idx="1">
                  <c:v>5283</c:v>
                </c:pt>
                <c:pt idx="2">
                  <c:v>5203</c:v>
                </c:pt>
                <c:pt idx="3">
                  <c:v>5182</c:v>
                </c:pt>
                <c:pt idx="4">
                  <c:v>4865</c:v>
                </c:pt>
                <c:pt idx="5">
                  <c:v>4705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AF-4A73-B042-885DA1F9C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655496"/>
        <c:axId val="227655888"/>
      </c:lineChart>
      <c:catAx>
        <c:axId val="227655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7655888"/>
        <c:crosses val="autoZero"/>
        <c:auto val="1"/>
        <c:lblAlgn val="ctr"/>
        <c:lblOffset val="100"/>
        <c:noMultiLvlLbl val="0"/>
      </c:catAx>
      <c:valAx>
        <c:axId val="22765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765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'[verdeling O_A per statuut.xlsx]NL'!$B$1</c:f>
              <c:strCache>
                <c:ptCount val="1"/>
                <c:pt idx="0">
                  <c:v>per type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b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'[verdeling O_A per statuut.xlsx]NL'!$A$2:$A$4</c:f>
              <c:strCache>
                <c:ptCount val="3"/>
                <c:pt idx="0">
                  <c:v>commerciële</c:v>
                </c:pt>
                <c:pt idx="1">
                  <c:v>vzw</c:v>
                </c:pt>
                <c:pt idx="2">
                  <c:v>OCMW</c:v>
                </c:pt>
              </c:strCache>
            </c:strRef>
          </c:cat>
          <c:val>
            <c:numRef>
              <c:f>'[verdeling O_A per statuut.xlsx]NL'!$B$2:$B$4</c:f>
              <c:numCache>
                <c:formatCode>General</c:formatCode>
                <c:ptCount val="3"/>
                <c:pt idx="0">
                  <c:v>56.2</c:v>
                </c:pt>
                <c:pt idx="1">
                  <c:v>73.8</c:v>
                </c:pt>
                <c:pt idx="2">
                  <c:v>85.5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23-43A4-ABF8-5EDF01347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844552"/>
        <c:axId val="252843768"/>
      </c:barChart>
      <c:lineChart>
        <c:grouping val="standard"/>
        <c:varyColors val="0"/>
        <c:ser>
          <c:idx val="1"/>
          <c:order val="1"/>
          <c:tx>
            <c:strRef>
              <c:f>'[verdeling O_A per statuut.xlsx]NL'!$C$1</c:f>
              <c:strCache>
                <c:ptCount val="1"/>
                <c:pt idx="0">
                  <c:v>gemiddelde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'[verdeling O_A per statuut.xlsx]NL'!$A$2:$A$4</c:f>
              <c:strCache>
                <c:ptCount val="3"/>
                <c:pt idx="0">
                  <c:v>commerciële</c:v>
                </c:pt>
                <c:pt idx="1">
                  <c:v>vzw</c:v>
                </c:pt>
                <c:pt idx="2">
                  <c:v>OCMW</c:v>
                </c:pt>
              </c:strCache>
            </c:strRef>
          </c:cat>
          <c:val>
            <c:numRef>
              <c:f>'[verdeling O_A per statuut.xlsx]NL'!$C$2:$C$4</c:f>
              <c:numCache>
                <c:formatCode>General</c:formatCode>
                <c:ptCount val="3"/>
                <c:pt idx="0">
                  <c:v>63.9</c:v>
                </c:pt>
                <c:pt idx="1">
                  <c:v>63.9</c:v>
                </c:pt>
                <c:pt idx="2">
                  <c:v>63.9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23-43A4-ABF8-5EDF01347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2844552"/>
        <c:axId val="252843768"/>
      </c:lineChart>
      <c:catAx>
        <c:axId val="25284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52843768"/>
        <c:crosses val="autoZero"/>
        <c:auto val="1"/>
        <c:lblAlgn val="ctr"/>
        <c:lblOffset val="100"/>
        <c:noMultiLvlLbl val="0"/>
      </c:catAx>
      <c:valAx>
        <c:axId val="25284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 sz="1600"/>
                  <a:t>%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5284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RVV!$A$2</c:f>
              <c:strCache>
                <c:ptCount val="1"/>
                <c:pt idx="0">
                  <c:v>O/A bewoners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32C-4E74-8578-645D2A78B6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RVV!$B$1:$D$1</c:f>
              <c:strCache>
                <c:ptCount val="3"/>
                <c:pt idx="0">
                  <c:v>65-79 jaar</c:v>
                </c:pt>
                <c:pt idx="1">
                  <c:v>80-plussers</c:v>
                </c:pt>
                <c:pt idx="2">
                  <c:v>totaal</c:v>
                </c:pt>
              </c:strCache>
            </c:strRef>
          </c:cat>
          <c:val>
            <c:numRef>
              <c:f>RVV!$B$2:$D$2</c:f>
              <c:numCache>
                <c:formatCode>General</c:formatCode>
                <c:ptCount val="3"/>
                <c:pt idx="0">
                  <c:v>57.3</c:v>
                </c:pt>
                <c:pt idx="1">
                  <c:v>35.799999999999997</c:v>
                </c:pt>
                <c:pt idx="2">
                  <c:v>41.3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2C-4E74-8578-645D2A78B667}"/>
            </c:ext>
          </c:extLst>
        </c:ser>
        <c:ser>
          <c:idx val="1"/>
          <c:order val="1"/>
          <c:tx>
            <c:strRef>
              <c:f>RVV!$A$3</c:f>
              <c:strCache>
                <c:ptCount val="1"/>
                <c:pt idx="0">
                  <c:v>Brusselse bevolking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32C-4E74-8578-645D2A78B6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RVV!$B$1:$D$1</c:f>
              <c:strCache>
                <c:ptCount val="3"/>
                <c:pt idx="0">
                  <c:v>65-79 jaar</c:v>
                </c:pt>
                <c:pt idx="1">
                  <c:v>80-plussers</c:v>
                </c:pt>
                <c:pt idx="2">
                  <c:v>totaal</c:v>
                </c:pt>
              </c:strCache>
            </c:strRef>
          </c:cat>
          <c:val>
            <c:numRef>
              <c:f>RVV!$B$3:$D$3</c:f>
              <c:numCache>
                <c:formatCode>General</c:formatCode>
                <c:ptCount val="3"/>
                <c:pt idx="0">
                  <c:v>31.9</c:v>
                </c:pt>
                <c:pt idx="1">
                  <c:v>30.5</c:v>
                </c:pt>
                <c:pt idx="2">
                  <c:v>31.5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2C-4E74-8578-645D2A78B667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906936"/>
        <c:axId val="227907328"/>
      </c:barChart>
      <c:catAx>
        <c:axId val="22790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7907328"/>
        <c:crosses val="autoZero"/>
        <c:auto val="1"/>
        <c:lblAlgn val="ctr"/>
        <c:lblOffset val="100"/>
        <c:noMultiLvlLbl val="0"/>
      </c:catAx>
      <c:valAx>
        <c:axId val="22790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790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IGO!$A$2</c:f>
              <c:strCache>
                <c:ptCount val="1"/>
                <c:pt idx="0">
                  <c:v>O/A bewoners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25F-40D6-A8FB-84E8985521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IGO!$B$1:$D$1</c:f>
              <c:strCache>
                <c:ptCount val="3"/>
                <c:pt idx="0">
                  <c:v>65-79 jaar</c:v>
                </c:pt>
                <c:pt idx="1">
                  <c:v>80-plussers</c:v>
                </c:pt>
                <c:pt idx="2">
                  <c:v>totaal</c:v>
                </c:pt>
              </c:strCache>
            </c:strRef>
          </c:cat>
          <c:val>
            <c:numRef>
              <c:f>IGO!$B$2:$D$2</c:f>
              <c:numCache>
                <c:formatCode>General</c:formatCode>
                <c:ptCount val="3"/>
                <c:pt idx="0">
                  <c:v>20.8</c:v>
                </c:pt>
                <c:pt idx="1">
                  <c:v>8.9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5F-40D6-A8FB-84E898552143}"/>
            </c:ext>
          </c:extLst>
        </c:ser>
        <c:ser>
          <c:idx val="1"/>
          <c:order val="1"/>
          <c:tx>
            <c:strRef>
              <c:f>IGO!$A$3</c:f>
              <c:strCache>
                <c:ptCount val="1"/>
                <c:pt idx="0">
                  <c:v>Brusselse bevolking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25F-40D6-A8FB-84E8985521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IGO!$B$1:$D$1</c:f>
              <c:strCache>
                <c:ptCount val="3"/>
                <c:pt idx="0">
                  <c:v>65-79 jaar</c:v>
                </c:pt>
                <c:pt idx="1">
                  <c:v>80-plussers</c:v>
                </c:pt>
                <c:pt idx="2">
                  <c:v>totaal</c:v>
                </c:pt>
              </c:strCache>
            </c:strRef>
          </c:cat>
          <c:val>
            <c:numRef>
              <c:f>IGO!$B$3:$D$3</c:f>
              <c:numCache>
                <c:formatCode>General</c:formatCode>
                <c:ptCount val="3"/>
                <c:pt idx="2">
                  <c:v>10.4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5F-40D6-A8FB-84E898552143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908112"/>
        <c:axId val="227908504"/>
      </c:barChart>
      <c:catAx>
        <c:axId val="22790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7908504"/>
        <c:crosses val="autoZero"/>
        <c:auto val="1"/>
        <c:lblAlgn val="ctr"/>
        <c:lblOffset val="100"/>
        <c:noMultiLvlLbl val="0"/>
      </c:catAx>
      <c:valAx>
        <c:axId val="22790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790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'6 keer'!$A$2</c:f>
              <c:strCache>
                <c:ptCount val="1"/>
                <c:pt idx="0">
                  <c:v>O/A bewoners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0B-4E30-85A4-C424E228D2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 keer'!$B$1:$D$1</c:f>
              <c:strCache>
                <c:ptCount val="3"/>
                <c:pt idx="0">
                  <c:v>65-79 jaar</c:v>
                </c:pt>
                <c:pt idx="1">
                  <c:v>80-plussers</c:v>
                </c:pt>
                <c:pt idx="2">
                  <c:v>totaal</c:v>
                </c:pt>
              </c:strCache>
            </c:strRef>
          </c:cat>
          <c:val>
            <c:numRef>
              <c:f>'6 keer'!$B$2:$D$2</c:f>
              <c:numCache>
                <c:formatCode>General</c:formatCode>
                <c:ptCount val="3"/>
                <c:pt idx="0">
                  <c:v>4.2</c:v>
                </c:pt>
                <c:pt idx="1">
                  <c:v>2.6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0B-4E30-85A4-C424E228D28A}"/>
            </c:ext>
          </c:extLst>
        </c:ser>
        <c:ser>
          <c:idx val="1"/>
          <c:order val="1"/>
          <c:tx>
            <c:strRef>
              <c:f>'6 keer'!$A$3</c:f>
              <c:strCache>
                <c:ptCount val="1"/>
                <c:pt idx="0">
                  <c:v>Brusselse bevolking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A0B-4E30-85A4-C424E228D2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 keer'!$B$1:$D$1</c:f>
              <c:strCache>
                <c:ptCount val="3"/>
                <c:pt idx="0">
                  <c:v>65-79 jaar</c:v>
                </c:pt>
                <c:pt idx="1">
                  <c:v>80-plussers</c:v>
                </c:pt>
                <c:pt idx="2">
                  <c:v>totaal</c:v>
                </c:pt>
              </c:strCache>
            </c:strRef>
          </c:cat>
          <c:val>
            <c:numRef>
              <c:f>'6 keer'!$B$3:$D$3</c:f>
              <c:numCache>
                <c:formatCode>General</c:formatCode>
                <c:ptCount val="3"/>
                <c:pt idx="0">
                  <c:v>2.7</c:v>
                </c:pt>
                <c:pt idx="1">
                  <c:v>2.7</c:v>
                </c:pt>
                <c:pt idx="2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A0B-4E30-85A4-C424E228D28A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909288"/>
        <c:axId val="227909680"/>
      </c:barChart>
      <c:catAx>
        <c:axId val="227909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7909680"/>
        <c:crosses val="autoZero"/>
        <c:auto val="1"/>
        <c:lblAlgn val="ctr"/>
        <c:lblOffset val="100"/>
        <c:noMultiLvlLbl val="0"/>
      </c:catAx>
      <c:valAx>
        <c:axId val="22790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790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'ten minste 120 dagen'!$A$2</c:f>
              <c:strCache>
                <c:ptCount val="1"/>
                <c:pt idx="0">
                  <c:v>O/A bewoners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87-413C-80A6-3EC8D5F3FAC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'ten minste 120 dagen'!$B$1:$D$1</c:f>
              <c:strCache>
                <c:ptCount val="3"/>
                <c:pt idx="0">
                  <c:v>65-79 jaar</c:v>
                </c:pt>
                <c:pt idx="1">
                  <c:v>80-plussers</c:v>
                </c:pt>
                <c:pt idx="2">
                  <c:v>totaal</c:v>
                </c:pt>
              </c:strCache>
            </c:strRef>
          </c:cat>
          <c:val>
            <c:numRef>
              <c:f>'ten minste 120 dagen'!$B$2:$D$2</c:f>
              <c:numCache>
                <c:formatCode>General</c:formatCode>
                <c:ptCount val="3"/>
                <c:pt idx="0">
                  <c:v>6.5</c:v>
                </c:pt>
                <c:pt idx="1">
                  <c:v>2.6</c:v>
                </c:pt>
                <c:pt idx="2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87-413C-80A6-3EC8D5F3FAC1}"/>
            </c:ext>
          </c:extLst>
        </c:ser>
        <c:ser>
          <c:idx val="1"/>
          <c:order val="1"/>
          <c:tx>
            <c:strRef>
              <c:f>'ten minste 120 dagen'!$A$3</c:f>
              <c:strCache>
                <c:ptCount val="1"/>
                <c:pt idx="0">
                  <c:v>Brusselse bevolking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bg1"/>
              </a:solidFill>
              <a:ln w="25400"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3B87-413C-80A6-3EC8D5F3FAC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'ten minste 120 dagen'!$B$1:$D$1</c:f>
              <c:strCache>
                <c:ptCount val="3"/>
                <c:pt idx="0">
                  <c:v>65-79 jaar</c:v>
                </c:pt>
                <c:pt idx="1">
                  <c:v>80-plussers</c:v>
                </c:pt>
                <c:pt idx="2">
                  <c:v>totaal</c:v>
                </c:pt>
              </c:strCache>
            </c:strRef>
          </c:cat>
          <c:val>
            <c:numRef>
              <c:f>'ten minste 120 dagen'!$B$3:$D$3</c:f>
              <c:numCache>
                <c:formatCode>General</c:formatCode>
                <c:ptCount val="3"/>
                <c:pt idx="0">
                  <c:v>1.1000000000000001</c:v>
                </c:pt>
                <c:pt idx="1">
                  <c:v>1.9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B87-413C-80A6-3EC8D5F3FAC1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5946928"/>
        <c:axId val="225947320"/>
      </c:barChart>
      <c:catAx>
        <c:axId val="22594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5947320"/>
        <c:crosses val="autoZero"/>
        <c:auto val="1"/>
        <c:lblAlgn val="ctr"/>
        <c:lblOffset val="100"/>
        <c:noMultiLvlLbl val="0"/>
      </c:catAx>
      <c:valAx>
        <c:axId val="22594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2594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4-18T12:16:39.562" idx="1">
    <p:pos x="10" y="10"/>
    <p:text>vergelijken met totale bevolking, eventueel met vlaanderen en wallonie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2ADE6-3016-424F-9A35-FB1D74B91439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9638F-9D14-45C0-AE93-290CAB7E7D3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54338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200" dirty="0" smtClean="0"/>
              <a:t>Het aantal ouderen steeg de afgelopen tien jaar met 2 % (totale bevolkingsstijging: 15 %)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9638F-9D14-45C0-AE93-290CAB7E7D3C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78189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15-D0C6-4740-8748-D81395D8224A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1548-7C6A-4766-8863-9250112180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360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15-D0C6-4740-8748-D81395D8224A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1548-7C6A-4766-8863-9250112180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9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15-D0C6-4740-8748-D81395D8224A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1548-7C6A-4766-8863-9250112180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8758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15-D0C6-4740-8748-D81395D8224A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1548-7C6A-4766-8863-9250112180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68760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15-D0C6-4740-8748-D81395D8224A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1548-7C6A-4766-8863-9250112180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6011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15-D0C6-4740-8748-D81395D8224A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1548-7C6A-4766-8863-9250112180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4650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15-D0C6-4740-8748-D81395D8224A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1548-7C6A-4766-8863-9250112180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38598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15-D0C6-4740-8748-D81395D8224A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1548-7C6A-4766-8863-9250112180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03220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15-D0C6-4740-8748-D81395D8224A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1548-7C6A-4766-8863-9250112180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3509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15-D0C6-4740-8748-D81395D8224A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1548-7C6A-4766-8863-9250112180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92598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8B815-D0C6-4740-8748-D81395D8224A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1548-7C6A-4766-8863-9250112180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9811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8B815-D0C6-4740-8748-D81395D8224A}" type="datetimeFigureOut">
              <a:rPr lang="nl-BE" smtClean="0"/>
              <a:t>26/04/2018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01548-7C6A-4766-8863-92501121806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5507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luyten@ggc.brussel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bservatbru.b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75" y="0"/>
            <a:ext cx="12201075" cy="6991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62250" y="1664404"/>
            <a:ext cx="86677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b="1" dirty="0" smtClean="0">
                <a:solidFill>
                  <a:schemeClr val="bg1"/>
                </a:solidFill>
              </a:rPr>
              <a:t>Wat leren de cijfers ons over de ouderen, de rusthuizen &amp; de rusthuisbewoners?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4919008"/>
            <a:ext cx="716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 smtClean="0">
                <a:solidFill>
                  <a:schemeClr val="bg1"/>
                </a:solidFill>
              </a:rPr>
              <a:t>Observatorium voor Gezondheid en Welzijn Brussel</a:t>
            </a:r>
          </a:p>
          <a:p>
            <a:r>
              <a:rPr lang="nl-BE" sz="2400" b="1" dirty="0" smtClean="0">
                <a:solidFill>
                  <a:schemeClr val="bg1"/>
                </a:solidFill>
              </a:rPr>
              <a:t>Sarah Luyten</a:t>
            </a:r>
          </a:p>
          <a:p>
            <a:r>
              <a:rPr lang="nl-BE" sz="2400" b="1" dirty="0" err="1" smtClean="0">
                <a:solidFill>
                  <a:schemeClr val="bg1"/>
                </a:solidFill>
                <a:hlinkClick r:id="rId3"/>
              </a:rPr>
              <a:t>sluyten@ggc.brussels</a:t>
            </a:r>
            <a:r>
              <a:rPr lang="nl-BE" sz="2400" b="1" dirty="0" smtClean="0">
                <a:solidFill>
                  <a:schemeClr val="bg1"/>
                </a:solidFill>
              </a:rPr>
              <a:t> </a:t>
            </a:r>
          </a:p>
          <a:p>
            <a:endParaRPr lang="nl-BE" sz="2400" b="1" dirty="0">
              <a:solidFill>
                <a:schemeClr val="bg1"/>
              </a:solidFill>
            </a:endParaRPr>
          </a:p>
        </p:txBody>
      </p:sp>
      <p:pic>
        <p:nvPicPr>
          <p:cNvPr id="6" name="Image 13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715" y="74352"/>
            <a:ext cx="3835776" cy="840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945" y="74352"/>
            <a:ext cx="3292764" cy="84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0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75" y="0"/>
            <a:ext cx="12201075" cy="6991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85258" y="651661"/>
            <a:ext cx="935181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 smtClean="0">
                <a:solidFill>
                  <a:schemeClr val="bg1"/>
                </a:solidFill>
              </a:rPr>
              <a:t>1. Demografie en sociaaleconomische kenmerken over de ouderen in Brussel</a:t>
            </a:r>
          </a:p>
          <a:p>
            <a:endParaRPr lang="nl-BE" sz="4000" dirty="0">
              <a:solidFill>
                <a:schemeClr val="bg1"/>
              </a:solidFill>
            </a:endParaRPr>
          </a:p>
          <a:p>
            <a:r>
              <a:rPr lang="nl-BE" sz="4000" dirty="0" smtClean="0">
                <a:solidFill>
                  <a:schemeClr val="bg1"/>
                </a:solidFill>
              </a:rPr>
              <a:t>2. Rusthuizen, rust- en verzorgingstehuizen : aanbod en cartografie.</a:t>
            </a:r>
          </a:p>
          <a:p>
            <a:endParaRPr lang="nl-BE" sz="4000" dirty="0">
              <a:solidFill>
                <a:schemeClr val="bg1"/>
              </a:solidFill>
            </a:endParaRPr>
          </a:p>
          <a:p>
            <a:r>
              <a:rPr lang="nl-BE" sz="4000" dirty="0" smtClean="0">
                <a:solidFill>
                  <a:schemeClr val="bg1"/>
                </a:solidFill>
              </a:rPr>
              <a:t>3. O/A bewoners in de rusthuizen : </a:t>
            </a:r>
          </a:p>
          <a:p>
            <a:r>
              <a:rPr lang="nl-BE" sz="4000" dirty="0" smtClean="0">
                <a:solidFill>
                  <a:schemeClr val="bg1"/>
                </a:solidFill>
              </a:rPr>
              <a:t>wie zijn ze ?</a:t>
            </a:r>
            <a:endParaRPr lang="nl-BE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96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85401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 smtClean="0">
                <a:solidFill>
                  <a:schemeClr val="bg1"/>
                </a:solidFill>
              </a:rPr>
              <a:t>Het Brussels Gewest telt in totaal 156 489 ouderen (65-plussers, 2017)</a:t>
            </a:r>
            <a:endParaRPr lang="nl-BE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67331" y="6550223"/>
            <a:ext cx="532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Bron: FOD Economie – </a:t>
            </a:r>
            <a:r>
              <a:rPr lang="nl-BE" dirty="0" err="1" smtClean="0"/>
              <a:t>Statistics</a:t>
            </a:r>
            <a:r>
              <a:rPr lang="nl-BE" dirty="0" smtClean="0"/>
              <a:t> Belgium</a:t>
            </a:r>
            <a:endParaRPr lang="nl-BE" dirty="0"/>
          </a:p>
        </p:txBody>
      </p:sp>
      <p:graphicFrame>
        <p:nvGraphicFramePr>
          <p:cNvPr id="6" name="Grafiek 5"/>
          <p:cNvGraphicFramePr/>
          <p:nvPr>
            <p:extLst>
              <p:ext uri="{D42A27DB-BD31-4B8C-83A1-F6EECF244321}">
                <p14:modId xmlns:p14="http://schemas.microsoft.com/office/powerpoint/2010/main" val="1732570529"/>
              </p:ext>
            </p:extLst>
          </p:nvPr>
        </p:nvGraphicFramePr>
        <p:xfrm>
          <a:off x="1584813" y="1723246"/>
          <a:ext cx="8546124" cy="4826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04825" y="981075"/>
            <a:ext cx="1107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6E7F96"/>
                </a:solidFill>
              </a:rPr>
              <a:t>Evolutie aantal 65-plussers en bevolkingsvooruitzichten, Brussels Gewest</a:t>
            </a:r>
            <a:endParaRPr lang="nl-BE" sz="2800" dirty="0">
              <a:solidFill>
                <a:srgbClr val="6E7F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39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1115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Ouderen wonen voornamelijk in de “tweede kroon”, maar eveneens in enkele dichtbevolkte buurten in het centrum, Sint-Joost-ten-Node en Sint-Gillis</a:t>
            </a:r>
            <a:endParaRPr lang="nl-BE" sz="2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77632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82909D"/>
                </a:solidFill>
              </a:rPr>
              <a:t>Densiteit (inw/km²) 75-plussers, 2013</a:t>
            </a:r>
            <a:endParaRPr lang="nl-BE" sz="2800" dirty="0">
              <a:solidFill>
                <a:srgbClr val="82909D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19" t="646" r="470"/>
          <a:stretch/>
        </p:blipFill>
        <p:spPr>
          <a:xfrm>
            <a:off x="2873821" y="1597302"/>
            <a:ext cx="6092894" cy="527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9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8714365"/>
              </p:ext>
            </p:extLst>
          </p:nvPr>
        </p:nvGraphicFramePr>
        <p:xfrm>
          <a:off x="88527" y="2031739"/>
          <a:ext cx="10147610" cy="4030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-22303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Armoede in het Brussels Gewest: hoog en stijgend aandeel ouderen in financiële moeilijkheden</a:t>
            </a:r>
            <a:endParaRPr lang="nl-BE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90851" y="6550223"/>
            <a:ext cx="920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Bron: FOD Economie – </a:t>
            </a:r>
            <a:r>
              <a:rPr lang="nl-BE" dirty="0" err="1" smtClean="0"/>
              <a:t>Statistics</a:t>
            </a:r>
            <a:r>
              <a:rPr lang="nl-BE" dirty="0" smtClean="0"/>
              <a:t> Belgium, Federale pensioendienst, FOD Sociale Zekerheid  </a:t>
            </a:r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077632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82909D"/>
                </a:solidFill>
              </a:rPr>
              <a:t>Aandeel 65-plussers met een uitkering voor personen met een handicap of met een Inkomensgarantie voor Ouderen, Brussels Gewest</a:t>
            </a:r>
            <a:endParaRPr lang="nl-BE" sz="2800" dirty="0">
              <a:solidFill>
                <a:srgbClr val="82909D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780107" y="4208478"/>
            <a:ext cx="3013788" cy="2031651"/>
            <a:chOff x="8780107" y="4208478"/>
            <a:chExt cx="3013788" cy="2031651"/>
          </a:xfrm>
        </p:grpSpPr>
        <p:sp>
          <p:nvSpPr>
            <p:cNvPr id="11" name="Rectangle 10"/>
            <p:cNvSpPr/>
            <p:nvPr/>
          </p:nvSpPr>
          <p:spPr>
            <a:xfrm flipV="1">
              <a:off x="8780107" y="4208478"/>
              <a:ext cx="3013788" cy="2031651"/>
            </a:xfrm>
            <a:prstGeom prst="rect">
              <a:avLst/>
            </a:prstGeom>
            <a:solidFill>
              <a:srgbClr val="8290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16009" y="4413751"/>
              <a:ext cx="267788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 dirty="0" smtClean="0">
                  <a:solidFill>
                    <a:schemeClr val="bg1"/>
                  </a:solidFill>
                </a:rPr>
                <a:t>30,2 % Recht op een Verhoogde Tegemoetkoming</a:t>
              </a:r>
              <a:endParaRPr lang="nl-BE" sz="2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604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-16843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Vier op de tien ouderen woont in een huurwoning, maar aandelen verschillen naargelang de gemeente</a:t>
            </a:r>
            <a:endParaRPr lang="nl-BE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67331" y="6550223"/>
            <a:ext cx="5324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Bron: KSZ – DW AM &amp; SB  </a:t>
            </a:r>
            <a:endParaRPr lang="nl-B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966" y="1530220"/>
            <a:ext cx="5844156" cy="52735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1077632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82909D"/>
                </a:solidFill>
              </a:rPr>
              <a:t>Aandeel 65-plussers in een huurwoning, 2011</a:t>
            </a:r>
            <a:endParaRPr lang="nl-BE" sz="2800" dirty="0">
              <a:solidFill>
                <a:srgbClr val="8290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86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85401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dirty="0" smtClean="0">
                <a:solidFill>
                  <a:schemeClr val="bg1"/>
                </a:solidFill>
              </a:rPr>
              <a:t>Het Brussels Gewest </a:t>
            </a:r>
            <a:r>
              <a:rPr lang="nl-BE" sz="3200" dirty="0" smtClean="0">
                <a:solidFill>
                  <a:schemeClr val="bg1"/>
                </a:solidFill>
              </a:rPr>
              <a:t>kent een specifieke </a:t>
            </a:r>
            <a:r>
              <a:rPr lang="nl-BE" sz="3200" dirty="0" err="1" smtClean="0">
                <a:solidFill>
                  <a:schemeClr val="bg1"/>
                </a:solidFill>
              </a:rPr>
              <a:t>socio</a:t>
            </a:r>
            <a:r>
              <a:rPr lang="nl-BE" sz="3200" dirty="0" smtClean="0">
                <a:solidFill>
                  <a:schemeClr val="bg1"/>
                </a:solidFill>
              </a:rPr>
              <a:t>-demografische context</a:t>
            </a:r>
            <a:endParaRPr lang="nl-BE" sz="3200" dirty="0">
              <a:solidFill>
                <a:schemeClr val="bg1"/>
              </a:solidFill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1138844" y="1197033"/>
            <a:ext cx="1014152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200" dirty="0" smtClean="0"/>
              <a:t>Afgelopen tien jaar lichte stijging aantal ouderen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200" dirty="0" smtClean="0"/>
              <a:t>Prognoses voorspellen sterke stijging vanaf 2030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200" dirty="0" smtClean="0"/>
              <a:t>Toenemende </a:t>
            </a:r>
            <a:r>
              <a:rPr lang="nl-BE" sz="3200" dirty="0" smtClean="0"/>
              <a:t>armoede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200" dirty="0" smtClean="0"/>
              <a:t>Belangrijk deel woont in de private huurmarkt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200" dirty="0"/>
              <a:t>Sociaal-ruimtelijke ongelijkheden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200" dirty="0" err="1"/>
              <a:t>Multiculturalisering</a:t>
            </a:r>
            <a:r>
              <a:rPr lang="nl-BE" sz="3200" dirty="0"/>
              <a:t> (meerdere nationaliteiten, </a:t>
            </a:r>
            <a:r>
              <a:rPr lang="nl-BE" sz="3200" dirty="0" err="1"/>
              <a:t>origines</a:t>
            </a:r>
            <a:r>
              <a:rPr lang="nl-BE" sz="3200" dirty="0"/>
              <a:t>) onder de ouderen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3200" dirty="0"/>
          </a:p>
          <a:p>
            <a:endParaRPr lang="nl-BE" sz="3200" dirty="0" smtClean="0"/>
          </a:p>
          <a:p>
            <a:pPr lvl="1"/>
            <a:endParaRPr lang="nl-BE" sz="3200" dirty="0"/>
          </a:p>
        </p:txBody>
      </p:sp>
    </p:spTree>
    <p:extLst>
      <p:ext uri="{BB962C8B-B14F-4D97-AF65-F5344CB8AC3E}">
        <p14:creationId xmlns:p14="http://schemas.microsoft.com/office/powerpoint/2010/main" val="406682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-16843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In het Brussels Gewest woont 7,7% van de 65-plussers in een ROB/RVT. </a:t>
            </a:r>
          </a:p>
          <a:p>
            <a:r>
              <a:rPr lang="nl-BE" sz="2600" dirty="0" smtClean="0">
                <a:solidFill>
                  <a:schemeClr val="bg1"/>
                </a:solidFill>
              </a:rPr>
              <a:t>Dit aandeel ligt voor alle leeftijdsklassen hoger in Brussel dan in Vlaanderen of Wallonië</a:t>
            </a:r>
            <a:endParaRPr lang="nl-BE" sz="2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1151" y="6283523"/>
            <a:ext cx="6800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* Aandeel van de rechthebbenden op de verplichte ziekteverzekering</a:t>
            </a:r>
          </a:p>
          <a:p>
            <a:pPr algn="r"/>
            <a:r>
              <a:rPr lang="nl-BE" dirty="0" smtClean="0"/>
              <a:t>Bron: Atlas AIM </a:t>
            </a:r>
            <a:endParaRPr lang="nl-BE" dirty="0"/>
          </a:p>
        </p:txBody>
      </p:sp>
      <p:graphicFrame>
        <p:nvGraphicFramePr>
          <p:cNvPr id="8" name="Graphique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3294948"/>
              </p:ext>
            </p:extLst>
          </p:nvPr>
        </p:nvGraphicFramePr>
        <p:xfrm>
          <a:off x="2553185" y="1883625"/>
          <a:ext cx="6705115" cy="4399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1077632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82909D"/>
                </a:solidFill>
              </a:rPr>
              <a:t>Aandeel personen* in een ROB/RVT, 2011</a:t>
            </a:r>
            <a:endParaRPr lang="nl-BE" sz="2800" dirty="0">
              <a:solidFill>
                <a:srgbClr val="8290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02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-42156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In het algemeen liggen de ROB/RVT verspreid over het Gewest, in tegenstelling tot de Service flats. Op buurtniveau zijn er evenwel verschillen. </a:t>
            </a:r>
            <a:endParaRPr lang="nl-BE" sz="26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869795"/>
            <a:ext cx="7194873" cy="59450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77299" y="5934670"/>
            <a:ext cx="3314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Bron: GGC-CCC; Vlaamse Gemeenschap, </a:t>
            </a:r>
            <a:r>
              <a:rPr lang="nl-BE" dirty="0" err="1" smtClean="0"/>
              <a:t>Infor-homes</a:t>
            </a:r>
            <a:r>
              <a:rPr lang="nl-BE" dirty="0" smtClean="0"/>
              <a:t>; FOD Economie – </a:t>
            </a:r>
            <a:r>
              <a:rPr lang="nl-BE" dirty="0" err="1" smtClean="0"/>
              <a:t>Statistics</a:t>
            </a:r>
            <a:r>
              <a:rPr lang="nl-BE" dirty="0" smtClean="0"/>
              <a:t> Belgium  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548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-4215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Twee derde van het aanbod ROB en RVT is privaat.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27371" y="6488668"/>
            <a:ext cx="5464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Bron: GGC-CCC; Vlaamse Gemeenschap, </a:t>
            </a:r>
            <a:r>
              <a:rPr lang="nl-BE" dirty="0" err="1" smtClean="0"/>
              <a:t>Infor-homes</a:t>
            </a:r>
            <a:r>
              <a:rPr lang="nl-BE" dirty="0" smtClean="0"/>
              <a:t> </a:t>
            </a:r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11495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82909D"/>
                </a:solidFill>
              </a:rPr>
              <a:t>Aandeel bedden per statuut, juni 2016</a:t>
            </a:r>
            <a:endParaRPr lang="nl-BE" sz="2800" dirty="0">
              <a:solidFill>
                <a:srgbClr val="82909D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381988"/>
              </p:ext>
            </p:extLst>
          </p:nvPr>
        </p:nvGraphicFramePr>
        <p:xfrm>
          <a:off x="1844209" y="2082680"/>
          <a:ext cx="7299790" cy="33080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9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9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9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9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99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3128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2000" u="none" strike="noStrike" dirty="0">
                          <a:effectLst/>
                        </a:rPr>
                        <a:t> </a:t>
                      </a:r>
                      <a:endParaRPr lang="nl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696AA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nl-BE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</a:t>
                      </a:r>
                      <a:r>
                        <a:rPr lang="nl-BE" sz="2000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apacité</a:t>
                      </a:r>
                      <a:r>
                        <a:rPr lang="nl-BE" sz="20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nl-BE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agréée</a:t>
                      </a:r>
                      <a:r>
                        <a:rPr lang="nl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totale MRPA/MRS</a:t>
                      </a:r>
                      <a:endParaRPr lang="nl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696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9384">
                <a:tc>
                  <a:txBody>
                    <a:bodyPr/>
                    <a:lstStyle/>
                    <a:p>
                      <a:pPr algn="ctr" fontAlgn="ctr"/>
                      <a:r>
                        <a:rPr lang="nl-BE" sz="2000" u="none" strike="noStrike" dirty="0">
                          <a:effectLst/>
                        </a:rPr>
                        <a:t> </a:t>
                      </a:r>
                      <a:endParaRPr lang="nl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696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CPAS</a:t>
                      </a:r>
                      <a:endParaRPr lang="nl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696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ASBL</a:t>
                      </a:r>
                      <a:endParaRPr lang="nl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696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privé-</a:t>
                      </a:r>
                      <a:br>
                        <a:rPr lang="nl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nl-BE" sz="2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commercial</a:t>
                      </a:r>
                      <a:endParaRPr lang="nl-BE" sz="20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696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2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nl-BE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696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238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nl-BE" sz="2000" u="none" strike="noStrike" dirty="0" err="1" smtClean="0">
                          <a:effectLst/>
                        </a:rPr>
                        <a:t>Région</a:t>
                      </a:r>
                      <a:r>
                        <a:rPr lang="nl-BE" sz="2000" u="none" strike="noStrike" dirty="0" smtClean="0">
                          <a:effectLst/>
                        </a:rPr>
                        <a:t> </a:t>
                      </a:r>
                      <a:r>
                        <a:rPr lang="nl-BE" sz="2000" u="none" strike="noStrike" dirty="0" err="1">
                          <a:effectLst/>
                        </a:rPr>
                        <a:t>bruxelloise</a:t>
                      </a:r>
                      <a:endParaRPr lang="nl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u="none" strike="noStrike" dirty="0" smtClean="0">
                          <a:effectLst/>
                        </a:rPr>
                        <a:t>3.217</a:t>
                      </a:r>
                      <a:endParaRPr lang="nl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u="none" strike="noStrike" dirty="0" smtClean="0">
                          <a:effectLst/>
                        </a:rPr>
                        <a:t>1.991</a:t>
                      </a:r>
                      <a:endParaRPr lang="nl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u="none" strike="noStrike" dirty="0" smtClean="0">
                          <a:effectLst/>
                        </a:rPr>
                        <a:t>11.044</a:t>
                      </a:r>
                      <a:endParaRPr lang="nl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l-BE" sz="2000" u="none" strike="noStrike" dirty="0" smtClean="0">
                          <a:effectLst/>
                        </a:rPr>
                        <a:t>16.252</a:t>
                      </a:r>
                      <a:endParaRPr lang="nl-B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28">
                <a:tc vMerge="1">
                  <a:txBody>
                    <a:bodyPr/>
                    <a:lstStyle/>
                    <a:p>
                      <a:pPr algn="l" fontAlgn="b"/>
                      <a:endParaRPr lang="nl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i="1" u="none" strike="noStrike" dirty="0" smtClean="0">
                          <a:effectLst/>
                        </a:rPr>
                        <a:t>20 %</a:t>
                      </a:r>
                      <a:endParaRPr lang="nl-BE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i="1" u="none" strike="noStrike" dirty="0" smtClean="0">
                          <a:effectLst/>
                        </a:rPr>
                        <a:t>12 %</a:t>
                      </a:r>
                      <a:endParaRPr lang="nl-BE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i="1" u="none" strike="noStrike" dirty="0" smtClean="0">
                          <a:effectLst/>
                        </a:rPr>
                        <a:t>68 %</a:t>
                      </a:r>
                      <a:endParaRPr lang="nl-BE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i="1" u="none" strike="noStrike" dirty="0" smtClean="0">
                          <a:effectLst/>
                        </a:rPr>
                        <a:t>100 %</a:t>
                      </a:r>
                      <a:endParaRPr lang="nl-BE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33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-4215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Kenmerken van het residentiële aanbod</a:t>
            </a:r>
            <a:endParaRPr lang="nl-BE" sz="2800" dirty="0" smtClean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1138844" y="1197033"/>
            <a:ext cx="1014152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200" dirty="0" smtClean="0"/>
              <a:t>In 2016 telde het Brussel Gewest 15 995 erkende ROB/RVT bedden.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200" dirty="0" smtClean="0"/>
              <a:t>Bijna twee derde wordt beheerd door de commerciële sector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3200" dirty="0" smtClean="0"/>
              <a:t>De Brusselse ouderen zijn gemiddeld meer </a:t>
            </a:r>
            <a:r>
              <a:rPr lang="nl-BE" sz="3200" dirty="0" err="1" smtClean="0"/>
              <a:t>geïnstutionaliseerd</a:t>
            </a:r>
            <a:r>
              <a:rPr lang="nl-BE" sz="3200" dirty="0" smtClean="0"/>
              <a:t> dan in de andere Gewesten </a:t>
            </a:r>
            <a:endParaRPr lang="nl-BE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sz="3200" dirty="0"/>
          </a:p>
          <a:p>
            <a:endParaRPr lang="nl-BE" sz="3200" dirty="0" smtClean="0"/>
          </a:p>
          <a:p>
            <a:pPr lvl="1"/>
            <a:endParaRPr lang="nl-BE" sz="3200" dirty="0"/>
          </a:p>
        </p:txBody>
      </p:sp>
    </p:spTree>
    <p:extLst>
      <p:ext uri="{BB962C8B-B14F-4D97-AF65-F5344CB8AC3E}">
        <p14:creationId xmlns:p14="http://schemas.microsoft.com/office/powerpoint/2010/main" val="173949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-42156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O en A bewoners?</a:t>
            </a:r>
            <a:endParaRPr lang="nl-BE" sz="2800" dirty="0" smtClean="0">
              <a:solidFill>
                <a:schemeClr val="bg1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1126318" y="1034194"/>
            <a:ext cx="1014152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/>
              <a:t>Katz-</a:t>
            </a:r>
            <a:r>
              <a:rPr lang="fr-FR" sz="3200" b="1" dirty="0" err="1"/>
              <a:t>schaal</a:t>
            </a:r>
            <a:endParaRPr lang="fr-BE" sz="3200" dirty="0"/>
          </a:p>
          <a:p>
            <a:endParaRPr lang="fr-FR" sz="3200" u="sng" dirty="0" smtClean="0"/>
          </a:p>
          <a:p>
            <a:r>
              <a:rPr lang="fr-FR" sz="3200" u="sng" dirty="0" smtClean="0"/>
              <a:t>Cat </a:t>
            </a:r>
            <a:r>
              <a:rPr lang="fr-FR" sz="3200" u="sng" dirty="0"/>
              <a:t>O : </a:t>
            </a:r>
          </a:p>
          <a:p>
            <a:r>
              <a:rPr lang="nl-BE" sz="3200" dirty="0"/>
              <a:t>De begunstigden die fysiek en psychisch volledig onafhankelijk </a:t>
            </a:r>
            <a:r>
              <a:rPr lang="nl-BE" sz="3200" dirty="0" smtClean="0"/>
              <a:t>zijn</a:t>
            </a:r>
          </a:p>
          <a:p>
            <a:endParaRPr lang="fr-BE" sz="3200" dirty="0"/>
          </a:p>
          <a:p>
            <a:r>
              <a:rPr lang="fr-FR" sz="3200" u="sng" dirty="0"/>
              <a:t>Cat A :  </a:t>
            </a:r>
          </a:p>
          <a:p>
            <a:r>
              <a:rPr lang="fr-FR" sz="3200" dirty="0"/>
              <a:t>De </a:t>
            </a:r>
            <a:r>
              <a:rPr lang="fr-FR" sz="3200" dirty="0" err="1"/>
              <a:t>begunstigden</a:t>
            </a:r>
            <a:r>
              <a:rPr lang="fr-FR" sz="3200" dirty="0"/>
              <a:t> die </a:t>
            </a:r>
            <a:r>
              <a:rPr lang="fr-FR" sz="3200" dirty="0" err="1"/>
              <a:t>afhankelijk</a:t>
            </a:r>
            <a:r>
              <a:rPr lang="fr-FR" sz="3200" dirty="0"/>
              <a:t> </a:t>
            </a:r>
            <a:r>
              <a:rPr lang="fr-FR" sz="3200" dirty="0" err="1"/>
              <a:t>zijn</a:t>
            </a:r>
            <a:r>
              <a:rPr lang="fr-FR" sz="3200" dirty="0"/>
              <a:t> om </a:t>
            </a:r>
            <a:r>
              <a:rPr lang="fr-FR" sz="3200" dirty="0" err="1"/>
              <a:t>zich</a:t>
            </a:r>
            <a:r>
              <a:rPr lang="fr-FR" sz="3200" dirty="0"/>
              <a:t> te </a:t>
            </a:r>
            <a:r>
              <a:rPr lang="fr-FR" sz="3200" dirty="0" err="1"/>
              <a:t>wassen</a:t>
            </a:r>
            <a:r>
              <a:rPr lang="fr-FR" sz="3200" dirty="0"/>
              <a:t> en te </a:t>
            </a:r>
            <a:r>
              <a:rPr lang="fr-FR" sz="3200" dirty="0" err="1"/>
              <a:t>kleden</a:t>
            </a:r>
            <a:r>
              <a:rPr lang="fr-FR" sz="3200" dirty="0"/>
              <a:t>, of </a:t>
            </a:r>
          </a:p>
          <a:p>
            <a:r>
              <a:rPr lang="fr-FR" sz="3200" dirty="0"/>
              <a:t>De </a:t>
            </a:r>
            <a:r>
              <a:rPr lang="fr-FR" sz="3200" dirty="0" err="1"/>
              <a:t>begunstigden</a:t>
            </a:r>
            <a:r>
              <a:rPr lang="fr-FR" sz="3200" dirty="0"/>
              <a:t> die </a:t>
            </a:r>
            <a:r>
              <a:rPr lang="fr-FR" sz="3200" dirty="0" err="1"/>
              <a:t>fysiek</a:t>
            </a:r>
            <a:r>
              <a:rPr lang="fr-FR" sz="3200" dirty="0"/>
              <a:t> </a:t>
            </a:r>
            <a:r>
              <a:rPr lang="fr-FR" sz="3200" dirty="0" err="1"/>
              <a:t>onafhankelijk</a:t>
            </a:r>
            <a:r>
              <a:rPr lang="fr-FR" sz="3200" dirty="0"/>
              <a:t> </a:t>
            </a:r>
            <a:r>
              <a:rPr lang="fr-FR" sz="3200" dirty="0" err="1"/>
              <a:t>zijn</a:t>
            </a:r>
            <a:r>
              <a:rPr lang="fr-FR" sz="3200" dirty="0"/>
              <a:t>, maar die </a:t>
            </a:r>
            <a:r>
              <a:rPr lang="fr-FR" sz="3200" dirty="0" err="1"/>
              <a:t>gedesoriënteerd</a:t>
            </a:r>
            <a:r>
              <a:rPr lang="fr-FR" sz="3200" dirty="0"/>
              <a:t> </a:t>
            </a:r>
            <a:r>
              <a:rPr lang="fr-FR" sz="3200" dirty="0" err="1"/>
              <a:t>zijn</a:t>
            </a:r>
            <a:r>
              <a:rPr lang="fr-FR" sz="3200" dirty="0"/>
              <a:t> in de </a:t>
            </a:r>
            <a:r>
              <a:rPr lang="fr-FR" sz="3200" dirty="0" err="1"/>
              <a:t>tijd</a:t>
            </a:r>
            <a:r>
              <a:rPr lang="fr-FR" sz="3200" dirty="0"/>
              <a:t> en in de </a:t>
            </a:r>
            <a:r>
              <a:rPr lang="fr-FR" sz="3200" dirty="0" err="1"/>
              <a:t>ruimte</a:t>
            </a:r>
            <a:r>
              <a:rPr lang="fr-FR" sz="3200" dirty="0"/>
              <a:t>. </a:t>
            </a:r>
          </a:p>
          <a:p>
            <a:endParaRPr lang="nl-BE" sz="3200" dirty="0" smtClean="0"/>
          </a:p>
          <a:p>
            <a:pPr lvl="1"/>
            <a:endParaRPr lang="nl-BE" sz="3200" dirty="0"/>
          </a:p>
        </p:txBody>
      </p:sp>
    </p:spTree>
    <p:extLst>
      <p:ext uri="{BB962C8B-B14F-4D97-AF65-F5344CB8AC3E}">
        <p14:creationId xmlns:p14="http://schemas.microsoft.com/office/powerpoint/2010/main" val="196921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8847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Meer dan een derde van de rusthuisbewoners zijn slechts “licht afhankelijk”.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00701" y="6488668"/>
            <a:ext cx="659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Bron: </a:t>
            </a:r>
            <a:r>
              <a:rPr lang="nl-BE" dirty="0"/>
              <a:t>AIM-IMA 2014 </a:t>
            </a:r>
            <a:r>
              <a:rPr lang="nl-BE" dirty="0" smtClean="0"/>
              <a:t> </a:t>
            </a:r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114955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82909D"/>
                </a:solidFill>
              </a:rPr>
              <a:t>Aandeel rusthuisbewoners met lichte zorgafhankelijkheid (profiel O of A) in de ROB/RVT</a:t>
            </a:r>
            <a:endParaRPr lang="nl-BE" sz="2800" dirty="0">
              <a:solidFill>
                <a:srgbClr val="82909D"/>
              </a:solidFill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645827"/>
              </p:ext>
            </p:extLst>
          </p:nvPr>
        </p:nvGraphicFramePr>
        <p:xfrm>
          <a:off x="2237679" y="1856678"/>
          <a:ext cx="6203794" cy="4265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861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8847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Dalende trend in het aantal rusthuisbewoners met lichte zorgafhankelijkheid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00701" y="6488668"/>
            <a:ext cx="659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Bron: AIM-IMA 2014 </a:t>
            </a:r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114955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82909D"/>
                </a:solidFill>
              </a:rPr>
              <a:t>Evolutie rusthuisbewoners met lichte zorgafhankelijkheid (profiel O of A) in de ROB/RVT</a:t>
            </a:r>
            <a:endParaRPr lang="nl-BE" sz="2800" dirty="0">
              <a:solidFill>
                <a:srgbClr val="82909D"/>
              </a:solidFill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6389817"/>
              </p:ext>
            </p:extLst>
          </p:nvPr>
        </p:nvGraphicFramePr>
        <p:xfrm>
          <a:off x="2828692" y="2235818"/>
          <a:ext cx="6404517" cy="3964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864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xtBox 3"/>
          <p:cNvSpPr txBox="1"/>
          <p:nvPr/>
        </p:nvSpPr>
        <p:spPr>
          <a:xfrm>
            <a:off x="0" y="88478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Voornamelijk een oververtegenwoordiging in de “OCMW” rusthuizen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00701" y="6488668"/>
            <a:ext cx="659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Bron: AIM-IMA 2014 </a:t>
            </a:r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3092335" y="1209523"/>
            <a:ext cx="62781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600" dirty="0" smtClean="0">
                <a:solidFill>
                  <a:srgbClr val="82909D"/>
                </a:solidFill>
              </a:rPr>
              <a:t>Aandeel O/A in de ROB per statuut</a:t>
            </a:r>
            <a:endParaRPr lang="nl-BE" sz="2600" dirty="0">
              <a:solidFill>
                <a:srgbClr val="82909D"/>
              </a:solidFill>
            </a:endParaRPr>
          </a:p>
        </p:txBody>
      </p:sp>
      <p:graphicFrame>
        <p:nvGraphicFramePr>
          <p:cNvPr id="9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1734072"/>
              </p:ext>
            </p:extLst>
          </p:nvPr>
        </p:nvGraphicFramePr>
        <p:xfrm>
          <a:off x="2292664" y="1772303"/>
          <a:ext cx="7077808" cy="4646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570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extBox 4"/>
          <p:cNvSpPr txBox="1"/>
          <p:nvPr/>
        </p:nvSpPr>
        <p:spPr>
          <a:xfrm>
            <a:off x="5600701" y="6488668"/>
            <a:ext cx="659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Bron: AIM-IMA 2014 </a:t>
            </a:r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114955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82909D"/>
                </a:solidFill>
              </a:rPr>
              <a:t>Aandeel personen met een Recht op een Verhoogde tegemoetkoming voor Geneeskundige Verzorging</a:t>
            </a:r>
            <a:endParaRPr lang="nl-BE" sz="2800" dirty="0">
              <a:solidFill>
                <a:srgbClr val="82909D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-34183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Een groot deel van de O/A bewoners moet rondkomen met een beperkt inkomen, en zeker bij de O/A bewoners jonger dan 80 jaar</a:t>
            </a:r>
            <a:endParaRPr lang="nl-BE" sz="2400" dirty="0">
              <a:solidFill>
                <a:schemeClr val="bg1"/>
              </a:solidFill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9297962"/>
              </p:ext>
            </p:extLst>
          </p:nvPr>
        </p:nvGraphicFramePr>
        <p:xfrm>
          <a:off x="2862146" y="2030544"/>
          <a:ext cx="7285464" cy="4458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034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extBox 4"/>
          <p:cNvSpPr txBox="1"/>
          <p:nvPr/>
        </p:nvSpPr>
        <p:spPr>
          <a:xfrm>
            <a:off x="5600701" y="6488668"/>
            <a:ext cx="659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Bron: AIM-IMA 2014 </a:t>
            </a:r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11495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82909D"/>
                </a:solidFill>
              </a:rPr>
              <a:t>Aandeel personen met een Inkomensgarantie voor Ouderen</a:t>
            </a:r>
            <a:endParaRPr lang="nl-BE" sz="2800" dirty="0">
              <a:solidFill>
                <a:srgbClr val="82909D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-34183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Een groot deel van de O/A bewoners moet rondkomen met een beperkt inkomen, en zeker bij de O/A bewoners jonger dan 80 jaar</a:t>
            </a:r>
            <a:endParaRPr lang="nl-BE" sz="2400" dirty="0">
              <a:solidFill>
                <a:schemeClr val="bg1"/>
              </a:solidFill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055323"/>
              </p:ext>
            </p:extLst>
          </p:nvPr>
        </p:nvGraphicFramePr>
        <p:xfrm>
          <a:off x="2460702" y="1745165"/>
          <a:ext cx="6973229" cy="4644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532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extBox 4"/>
          <p:cNvSpPr txBox="1"/>
          <p:nvPr/>
        </p:nvSpPr>
        <p:spPr>
          <a:xfrm>
            <a:off x="5600701" y="6488668"/>
            <a:ext cx="659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Bron: AIM-IMA 2014 </a:t>
            </a:r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11495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82909D"/>
                </a:solidFill>
              </a:rPr>
              <a:t>Aandeel personen met een hospitalisatie van ten minste 6 keer in twee jaar</a:t>
            </a:r>
            <a:endParaRPr lang="nl-BE" sz="2800" dirty="0">
              <a:solidFill>
                <a:srgbClr val="82909D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77327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De “jongere” O/A bewoners zijn opvallend vaker herhaaldelijk gehospitaliseerd. </a:t>
            </a:r>
            <a:endParaRPr lang="nl-BE" sz="2400" dirty="0">
              <a:solidFill>
                <a:schemeClr val="bg1"/>
              </a:solidFill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8612132"/>
              </p:ext>
            </p:extLst>
          </p:nvPr>
        </p:nvGraphicFramePr>
        <p:xfrm>
          <a:off x="2494156" y="1756316"/>
          <a:ext cx="6739054" cy="4732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368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extBox 4"/>
          <p:cNvSpPr txBox="1"/>
          <p:nvPr/>
        </p:nvSpPr>
        <p:spPr>
          <a:xfrm>
            <a:off x="5600701" y="6488668"/>
            <a:ext cx="659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dirty="0" smtClean="0"/>
              <a:t>Bron: AIM-IMA 2014 </a:t>
            </a:r>
            <a:endParaRPr lang="nl-BE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11495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rgbClr val="82909D"/>
                </a:solidFill>
              </a:rPr>
              <a:t>Aandeel personen met een hospitalisatie van ten minste 120 dagen in 2 jaar</a:t>
            </a:r>
            <a:endParaRPr lang="nl-BE" sz="2800" dirty="0">
              <a:solidFill>
                <a:srgbClr val="82909D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77327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De “jongere” O/A bewoners zijn opvallend vaker langdurig gehospitaliseerd. </a:t>
            </a:r>
            <a:endParaRPr lang="nl-BE" sz="2400" dirty="0">
              <a:solidFill>
                <a:schemeClr val="bg1"/>
              </a:solidFill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7480649"/>
              </p:ext>
            </p:extLst>
          </p:nvPr>
        </p:nvGraphicFramePr>
        <p:xfrm>
          <a:off x="2728331" y="1789770"/>
          <a:ext cx="6594088" cy="4599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14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869795"/>
          </a:xfrm>
          <a:prstGeom prst="rect">
            <a:avLst/>
          </a:prstGeom>
          <a:solidFill>
            <a:srgbClr val="8290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extBox 9"/>
          <p:cNvSpPr txBox="1"/>
          <p:nvPr/>
        </p:nvSpPr>
        <p:spPr>
          <a:xfrm>
            <a:off x="0" y="77327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 smtClean="0">
                <a:solidFill>
                  <a:schemeClr val="bg1"/>
                </a:solidFill>
              </a:rPr>
              <a:t>Alle indicatoren (hoewel soms kleine percentages) gaan in dezelfde richting: 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30244" y="1494263"/>
            <a:ext cx="859759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000" dirty="0" smtClean="0"/>
              <a:t>De O/A bewoners zijn meer kansarm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000" dirty="0" smtClean="0"/>
              <a:t>Proportioneel, zijn er meer O/A bewoners in OCMW </a:t>
            </a:r>
            <a:r>
              <a:rPr lang="nl-BE" sz="3000" dirty="0" smtClean="0"/>
              <a:t>rusthuizen (86 %)</a:t>
            </a:r>
            <a:endParaRPr lang="nl-BE" sz="30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000" dirty="0" smtClean="0"/>
              <a:t>De O/A bewoners genieten vaker van geneeskundige zorgen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sz="3000" dirty="0" smtClean="0"/>
              <a:t>Deze kenmerken vinden we vooral terug bij de 65-79 jarigen</a:t>
            </a:r>
            <a:endParaRPr lang="nl-BE" sz="3000" dirty="0"/>
          </a:p>
        </p:txBody>
      </p:sp>
    </p:spTree>
    <p:extLst>
      <p:ext uri="{BB962C8B-B14F-4D97-AF65-F5344CB8AC3E}">
        <p14:creationId xmlns:p14="http://schemas.microsoft.com/office/powerpoint/2010/main" val="105351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75" y="0"/>
            <a:ext cx="12201075" cy="69913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85996" y="0"/>
            <a:ext cx="8610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l-BE" sz="8000" dirty="0" smtClean="0">
                <a:solidFill>
                  <a:schemeClr val="bg1"/>
                </a:solidFill>
              </a:rPr>
              <a:t>Meer info:</a:t>
            </a:r>
          </a:p>
          <a:p>
            <a:pPr>
              <a:lnSpc>
                <a:spcPct val="90000"/>
              </a:lnSpc>
            </a:pPr>
            <a:endParaRPr lang="nl-BE" sz="40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nl-BE" sz="4000" dirty="0" smtClean="0">
                <a:solidFill>
                  <a:schemeClr val="bg1"/>
                </a:solidFill>
                <a:hlinkClick r:id="rId3"/>
              </a:rPr>
              <a:t>www.observatbru.be</a:t>
            </a:r>
            <a:endParaRPr lang="nl-BE" sz="4000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nl-BE" sz="40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nl-BE" sz="4000" dirty="0" smtClean="0">
                <a:solidFill>
                  <a:schemeClr val="bg1"/>
                </a:solidFill>
              </a:rPr>
              <a:t>Nota’s van het Observatorium 3:</a:t>
            </a:r>
          </a:p>
          <a:p>
            <a:pPr>
              <a:lnSpc>
                <a:spcPct val="90000"/>
              </a:lnSpc>
            </a:pPr>
            <a:r>
              <a:rPr lang="nl-BE" sz="4000" dirty="0" smtClean="0">
                <a:solidFill>
                  <a:schemeClr val="bg1"/>
                </a:solidFill>
              </a:rPr>
              <a:t>Ouderen en de rust- en verzorgingstehuizen in het Brussels Gewest</a:t>
            </a:r>
            <a:endParaRPr lang="nl-BE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5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6796812ECA4AA2A4571536584923" ma:contentTypeVersion="22" ma:contentTypeDescription="Crée un document." ma:contentTypeScope="" ma:versionID="17be4902de2d8eb6535506b7674188c4">
  <xsd:schema xmlns:xsd="http://www.w3.org/2001/XMLSchema" xmlns:xs="http://www.w3.org/2001/XMLSchema" xmlns:p="http://schemas.microsoft.com/office/2006/metadata/properties" xmlns:ns2="c07eaeae-acac-4b98-8f36-e541d79f93ce" xmlns:ns3="095fbf63-de1b-42aa-bea6-2ca8c546bf0e" xmlns:ns4="c0d523f1-b257-440d-ad91-09c9a6cd684a" targetNamespace="http://schemas.microsoft.com/office/2006/metadata/properties" ma:root="true" ma:fieldsID="5f2eda76ee219264b9c7691716cb6b8d" ns2:_="" ns3:_="" ns4:_="">
    <xsd:import namespace="c07eaeae-acac-4b98-8f36-e541d79f93ce"/>
    <xsd:import namespace="095fbf63-de1b-42aa-bea6-2ca8c546bf0e"/>
    <xsd:import namespace="c0d523f1-b257-440d-ad91-09c9a6cd68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4:TaxCatchAll" minOccurs="0"/>
                <xsd:element ref="ns2:lcf76f155ced4ddcb4097134ff3c332f" minOccurs="0"/>
                <xsd:element ref="ns2:MediaLengthInSeconds" minOccurs="0"/>
                <xsd:element ref="ns2:_Flow_SignoffStatu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eaeae-acac-4b98-8f36-e541d79f93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6" nillable="true" ma:displayName="Tags" ma:internalName="MediaServiceAutoTags" ma:readOnly="true">
      <xsd:simpleType>
        <xsd:restriction base="dms:Text"/>
      </xsd:simpleType>
    </xsd:element>
    <xsd:element name="MediaServiceGenerationTime" ma:index="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b18090a2-00d5-4892-8da6-04c7b40683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3" nillable="true" ma:displayName="État de validation" ma:internalName="_x00c9_tat_x0020_de_x0020_validation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fbf63-de1b-42aa-bea6-2ca8c546bf0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d523f1-b257-440d-ad91-09c9a6cd684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e2f1ced-26c3-43bb-82a4-bf90f2ca22a3}" ma:internalName="TaxCatchAll" ma:showField="CatchAllData" ma:web="c0d523f1-b257-440d-ad91-09c9a6cd68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d523f1-b257-440d-ad91-09c9a6cd684a" xsi:nil="true"/>
    <_Flow_SignoffStatus xmlns="c07eaeae-acac-4b98-8f36-e541d79f93ce" xsi:nil="true"/>
    <lcf76f155ced4ddcb4097134ff3c332f xmlns="c07eaeae-acac-4b98-8f36-e541d79f93c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BAA7100-651B-40F1-B63A-B90B9F134929}"/>
</file>

<file path=customXml/itemProps2.xml><?xml version="1.0" encoding="utf-8"?>
<ds:datastoreItem xmlns:ds="http://schemas.openxmlformats.org/officeDocument/2006/customXml" ds:itemID="{CD846040-BE0D-4569-B58A-8D3A27092543}"/>
</file>

<file path=customXml/itemProps3.xml><?xml version="1.0" encoding="utf-8"?>
<ds:datastoreItem xmlns:ds="http://schemas.openxmlformats.org/officeDocument/2006/customXml" ds:itemID="{B8378427-5A20-45CB-B510-58BE5BD58AA8}"/>
</file>

<file path=docProps/app.xml><?xml version="1.0" encoding="utf-8"?>
<Properties xmlns="http://schemas.openxmlformats.org/officeDocument/2006/extended-properties" xmlns:vt="http://schemas.openxmlformats.org/officeDocument/2006/docPropsVTypes">
  <TotalTime>2183</TotalTime>
  <Words>729</Words>
  <Application>Microsoft Office PowerPoint</Application>
  <PresentationFormat>Breedbeeld</PresentationFormat>
  <Paragraphs>108</Paragraphs>
  <Slides>21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Luyten</dc:creator>
  <cp:lastModifiedBy>Sarah Luyten</cp:lastModifiedBy>
  <cp:revision>96</cp:revision>
  <dcterms:created xsi:type="dcterms:W3CDTF">2017-01-24T07:03:02Z</dcterms:created>
  <dcterms:modified xsi:type="dcterms:W3CDTF">2018-04-26T14:04:55Z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0x010100D7686796812ECA4AA2A4571536584923</vt:lpwstr>
  </property>
</Properties>
</file>